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3"/>
    <p:sldId id="258" r:id="rId4"/>
    <p:sldId id="259" r:id="rId5"/>
    <p:sldId id="310" r:id="rId6"/>
    <p:sldId id="309" r:id="rId7"/>
    <p:sldId id="312" r:id="rId8"/>
    <p:sldId id="293" r:id="rId9"/>
    <p:sldId id="316" r:id="rId10"/>
    <p:sldId id="323" r:id="rId11"/>
    <p:sldId id="313" r:id="rId12"/>
    <p:sldId id="314" r:id="rId13"/>
    <p:sldId id="315" r:id="rId14"/>
    <p:sldId id="317" r:id="rId15"/>
    <p:sldId id="320" r:id="rId16"/>
    <p:sldId id="318" r:id="rId17"/>
    <p:sldId id="319" r:id="rId18"/>
    <p:sldId id="291" r:id="rId19"/>
    <p:sldId id="324" r:id="rId20"/>
    <p:sldId id="322" r:id="rId21"/>
  </p:sldIdLst>
  <p:sldSz cx="24384000" cy="13716000"/>
  <p:notesSz cx="6858000" cy="9144000"/>
  <p:custDataLst>
    <p:tags r:id="rId27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 panose="02000503000000020004"/>
        <a:ea typeface="Helvetica Neue Medium" panose="02000503000000020004"/>
        <a:cs typeface="Helvetica Neue Medium" panose="02000503000000020004"/>
        <a:sym typeface="Helvetica Neue Medium" panose="02000503000000020004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 panose="02000503000000020004"/>
        <a:ea typeface="Helvetica Neue Medium" panose="02000503000000020004"/>
        <a:cs typeface="Helvetica Neue Medium" panose="02000503000000020004"/>
        <a:sym typeface="Helvetica Neue Medium" panose="02000503000000020004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 panose="02000503000000020004"/>
        <a:ea typeface="Helvetica Neue Medium" panose="02000503000000020004"/>
        <a:cs typeface="Helvetica Neue Medium" panose="02000503000000020004"/>
        <a:sym typeface="Helvetica Neue Medium" panose="02000503000000020004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 panose="02000503000000020004"/>
        <a:ea typeface="Helvetica Neue Medium" panose="02000503000000020004"/>
        <a:cs typeface="Helvetica Neue Medium" panose="02000503000000020004"/>
        <a:sym typeface="Helvetica Neue Medium" panose="02000503000000020004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 panose="02000503000000020004"/>
        <a:ea typeface="Helvetica Neue Medium" panose="02000503000000020004"/>
        <a:cs typeface="Helvetica Neue Medium" panose="02000503000000020004"/>
        <a:sym typeface="Helvetica Neue Medium" panose="02000503000000020004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 panose="02000503000000020004"/>
        <a:ea typeface="Helvetica Neue Medium" panose="02000503000000020004"/>
        <a:cs typeface="Helvetica Neue Medium" panose="02000503000000020004"/>
        <a:sym typeface="Helvetica Neue Medium" panose="02000503000000020004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 panose="02000503000000020004"/>
        <a:ea typeface="Helvetica Neue Medium" panose="02000503000000020004"/>
        <a:cs typeface="Helvetica Neue Medium" panose="02000503000000020004"/>
        <a:sym typeface="Helvetica Neue Medium" panose="02000503000000020004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 panose="02000503000000020004"/>
        <a:ea typeface="Helvetica Neue Medium" panose="02000503000000020004"/>
        <a:cs typeface="Helvetica Neue Medium" panose="02000503000000020004"/>
        <a:sym typeface="Helvetica Neue Medium" panose="02000503000000020004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 Medium" panose="02000503000000020004"/>
        <a:ea typeface="Helvetica Neue Medium" panose="02000503000000020004"/>
        <a:cs typeface="Helvetica Neue Medium" panose="02000503000000020004"/>
        <a:sym typeface="Helvetica Neue Medium" panose="020005030000000200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5A2ECE7-7A9C-45C9-9927-114A8CE9D035}" styleName="表样式 1 25">
    <a:wholeTbl>
      <a:tcTxStyle>
        <a:fontRef idx="none">
          <a:srgbClr val="000000"/>
        </a:fontRef>
      </a:tcTxStyle>
      <a:tcStyle>
        <a:tcBdr>
          <a:left>
            <a:ln w="9525" cmpd="sng">
              <a:solidFill>
                <a:srgbClr val="FF9300"/>
              </a:solidFill>
              <a:prstDash val="solid"/>
            </a:ln>
          </a:left>
          <a:right>
            <a:ln w="9525" cmpd="sng">
              <a:solidFill>
                <a:srgbClr val="FF9300"/>
              </a:solidFill>
              <a:prstDash val="solid"/>
            </a:ln>
          </a:right>
          <a:top>
            <a:ln w="9525" cmpd="sng">
              <a:solidFill>
                <a:srgbClr val="FF9300"/>
              </a:solidFill>
              <a:prstDash val="solid"/>
            </a:ln>
          </a:top>
          <a:bottom>
            <a:ln w="9525" cmpd="sng">
              <a:solidFill>
                <a:srgbClr val="FF9300"/>
              </a:solidFill>
              <a:prstDash val="solid"/>
            </a:ln>
          </a:bottom>
          <a:insideH>
            <a:ln w="9525" cmpd="sng">
              <a:solidFill>
                <a:srgbClr val="FF9300">
                  <a:lumMod val="40000"/>
                  <a:lumOff val="60000"/>
                </a:srgbClr>
              </a:solidFill>
              <a:prstDash val="solid"/>
            </a:ln>
          </a:insideH>
          <a:insideV>
            <a:ln w="9525" cmpd="sng">
              <a:solidFill>
                <a:srgbClr val="FF9300">
                  <a:lumMod val="40000"/>
                  <a:lumOff val="60000"/>
                </a:srgbClr>
              </a:solidFill>
              <a:prstDash val="solid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9300">
              <a:lumMod val="10000"/>
              <a:lumOff val="90000"/>
            </a:srgbClr>
          </a:solidFill>
        </a:fill>
      </a:tcStyle>
    </a:band2H>
    <a:band1V>
      <a:tcTxStyle/>
      <a:tcStyle>
        <a:tcBdr/>
        <a:fill>
          <a:solidFill>
            <a:srgbClr val="FF9300">
              <a:lumMod val="10000"/>
              <a:lumOff val="90000"/>
            </a:srgbClr>
          </a:solidFill>
        </a:fill>
      </a:tcStyle>
    </a:band1V>
    <a:band2V>
      <a:tcTxStyle/>
      <a:tcStyle>
        <a:tcBdr>
          <a:left>
            <a:ln w="9525" cmpd="sng">
              <a:solidFill>
                <a:srgbClr val="FF9300">
                  <a:lumMod val="40000"/>
                  <a:lumOff val="60000"/>
                </a:srgbClr>
              </a:solidFill>
              <a:prstDash val="solid"/>
            </a:ln>
          </a:left>
          <a:right>
            <a:ln w="9525" cmpd="sng">
              <a:solidFill>
                <a:srgbClr val="FF9300">
                  <a:lumMod val="40000"/>
                  <a:lumOff val="60000"/>
                </a:srgbClr>
              </a:solidFill>
              <a:prstDash val="solid"/>
            </a:ln>
          </a:right>
          <a:top>
            <a:ln w="9525" cmpd="sng">
              <a:solidFill>
                <a:srgbClr val="FF9300"/>
              </a:solidFill>
              <a:prstDash val="solid"/>
            </a:ln>
          </a:top>
          <a:bottom>
            <a:ln w="9525" cmpd="sng">
              <a:solidFill>
                <a:srgbClr val="FF9300"/>
              </a:solidFill>
              <a:prstDash val="solid"/>
            </a:ln>
          </a:bottom>
          <a:insideH>
            <a:ln w="9525" cmpd="sng">
              <a:solidFill>
                <a:srgbClr val="FF9300">
                  <a:lumMod val="40000"/>
                  <a:lumOff val="60000"/>
                </a:srgbClr>
              </a:solidFill>
              <a:prstDash val="solid"/>
            </a:ln>
          </a:insideH>
          <a:insideV>
            <a:ln>
              <a:noFill/>
            </a:ln>
          </a:insideV>
        </a:tcBdr>
      </a:tcStyle>
    </a:band2V>
    <a:la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rgbClr val="FF9300">
                  <a:lumMod val="40000"/>
                  <a:lumOff val="60000"/>
                </a:srgbClr>
              </a:solidFill>
              <a:prstDash val="solid"/>
            </a:ln>
          </a:left>
          <a:right>
            <a:ln w="9525" cmpd="sng">
              <a:solidFill>
                <a:srgbClr val="FF9300"/>
              </a:solidFill>
              <a:prstDash val="solid"/>
            </a:ln>
          </a:right>
          <a:top>
            <a:ln w="9525" cmpd="sng">
              <a:solidFill>
                <a:srgbClr val="FF9300"/>
              </a:solidFill>
              <a:prstDash val="solid"/>
            </a:ln>
          </a:top>
          <a:bottom>
            <a:ln w="9525" cmpd="sng">
              <a:solidFill>
                <a:srgbClr val="FF9300"/>
              </a:solidFill>
              <a:prstDash val="solid"/>
            </a:ln>
          </a:bottom>
          <a:insideH>
            <a:ln w="9525" cmpd="sng">
              <a:solidFill>
                <a:srgbClr val="FF9300">
                  <a:lumMod val="40000"/>
                  <a:lumOff val="60000"/>
                </a:srgbClr>
              </a:solidFill>
              <a:prstDash val="solid"/>
            </a:ln>
          </a:insideH>
          <a:insideV>
            <a:ln>
              <a:noFill/>
            </a:ln>
          </a:insideV>
        </a:tcBdr>
        <a:fill>
          <a:solidFill>
            <a:srgbClr val="FF9300">
              <a:lumMod val="20000"/>
              <a:lumOff val="80000"/>
            </a:srgbClr>
          </a:solidFill>
        </a:fill>
      </a:tcStyle>
    </a:lastCol>
    <a:firstCol>
      <a:tcTxStyle b="on">
        <a:fontRef idx="none">
          <a:srgbClr val="08090C"/>
        </a:fontRef>
      </a:tcTxStyle>
      <a:tcStyle>
        <a:tcBdr>
          <a:left>
            <a:ln w="9525" cmpd="sng">
              <a:solidFill>
                <a:srgbClr val="FF9300"/>
              </a:solidFill>
              <a:prstDash val="solid"/>
            </a:ln>
          </a:left>
          <a:right>
            <a:ln w="9525" cmpd="sng">
              <a:solidFill>
                <a:srgbClr val="FF9300">
                  <a:lumMod val="40000"/>
                  <a:lumOff val="60000"/>
                </a:srgbClr>
              </a:solidFill>
              <a:prstDash val="solid"/>
            </a:ln>
          </a:right>
          <a:top>
            <a:ln w="9525" cmpd="sng">
              <a:solidFill>
                <a:srgbClr val="FF9300"/>
              </a:solidFill>
              <a:prstDash val="solid"/>
            </a:ln>
          </a:top>
          <a:bottom>
            <a:ln w="9525" cmpd="sng">
              <a:solidFill>
                <a:srgbClr val="FF9300"/>
              </a:solidFill>
              <a:prstDash val="solid"/>
            </a:ln>
          </a:bottom>
          <a:insideH>
            <a:ln w="9525" cmpd="sng">
              <a:solidFill>
                <a:srgbClr val="FF9300">
                  <a:lumMod val="40000"/>
                  <a:lumOff val="60000"/>
                </a:srgbClr>
              </a:solidFill>
              <a:prstDash val="solid"/>
            </a:ln>
          </a:insideH>
          <a:insideV>
            <a:ln>
              <a:noFill/>
            </a:ln>
          </a:insideV>
        </a:tcBdr>
        <a:fill>
          <a:solidFill>
            <a:srgbClr val="FF9300">
              <a:lumMod val="20000"/>
              <a:lumOff val="80000"/>
            </a:srgbClr>
          </a:solidFill>
        </a:fill>
      </a:tcStyle>
    </a:firstCol>
    <a:lastRow>
      <a:tcTxStyle b="on">
        <a:fontRef idx="none">
          <a:srgbClr val="FF9300"/>
        </a:fontRef>
      </a:tcTxStyle>
      <a:tcStyle>
        <a:tcBdr>
          <a:left>
            <a:ln w="9525" cmpd="sng">
              <a:solidFill>
                <a:srgbClr val="FF9300"/>
              </a:solidFill>
              <a:prstDash val="solid"/>
            </a:ln>
          </a:left>
          <a:right>
            <a:ln w="9525" cmpd="sng">
              <a:solidFill>
                <a:srgbClr val="FF9300"/>
              </a:solidFill>
              <a:prstDash val="solid"/>
            </a:ln>
          </a:right>
          <a:top>
            <a:ln w="9525" cmpd="sng">
              <a:solidFill>
                <a:srgbClr val="FF9300"/>
              </a:solidFill>
              <a:prstDash val="solid"/>
            </a:ln>
          </a:top>
          <a:bottom>
            <a:ln w="9525" cmpd="sng">
              <a:solidFill>
                <a:srgbClr val="FF9300"/>
              </a:solidFill>
              <a:prstDash val="solid"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rgbClr val="FFFFFF"/>
          </a:solidFill>
        </a:fill>
      </a:tcStyle>
    </a:lastRow>
    <a:seCell>
      <a:tcTxStyle/>
      <a:tcStyle>
        <a:tcBdr>
          <a:left>
            <a:ln>
              <a:noFill/>
            </a:ln>
          </a:left>
          <a:right>
            <a:ln w="9525" cmpd="sng">
              <a:solidFill>
                <a:srgbClr val="FF9300"/>
              </a:solidFill>
              <a:prstDash val="solid"/>
            </a:ln>
          </a:right>
          <a:top>
            <a:ln w="9525" cmpd="sng">
              <a:solidFill>
                <a:srgbClr val="FF9300"/>
              </a:solidFill>
              <a:prstDash val="solid"/>
            </a:ln>
          </a:top>
          <a:bottom>
            <a:ln w="9525" cmpd="sng">
              <a:solidFill>
                <a:srgbClr val="FF9300"/>
              </a:solidFill>
              <a:prstDash val="solid"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rgbClr val="FFFFFF"/>
          </a:solidFill>
        </a:fill>
      </a:tcStyle>
    </a:seCell>
    <a:swCell>
      <a:tcTxStyle b="on">
        <a:fontRef idx="none">
          <a:srgbClr val="FF9300"/>
        </a:fontRef>
      </a:tcTxStyle>
      <a:tcStyle>
        <a:tcBdr>
          <a:left>
            <a:ln w="9525" cmpd="sng">
              <a:solidFill>
                <a:srgbClr val="FF9300"/>
              </a:solidFill>
              <a:prstDash val="solid"/>
            </a:ln>
          </a:left>
          <a:right>
            <a:ln>
              <a:noFill/>
            </a:ln>
          </a:right>
          <a:top>
            <a:ln w="9525" cmpd="sng">
              <a:solidFill>
                <a:srgbClr val="FF9300"/>
              </a:solidFill>
              <a:prstDash val="solid"/>
            </a:ln>
          </a:top>
          <a:bottom>
            <a:ln w="9525" cmpd="sng">
              <a:solidFill>
                <a:srgbClr val="FF9300"/>
              </a:solidFill>
              <a:prstDash val="solid"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rgbClr val="FFFFFF"/>
          </a:solidFill>
        </a:fill>
      </a:tcStyle>
    </a:swCell>
    <a:firstRow>
      <a:tcTxStyle b="on">
        <a:fontRef idx="none">
          <a:srgbClr val="FFFFFF"/>
        </a:fontRef>
      </a:tcTxStyle>
      <a:tcStyle>
        <a:tcBdr>
          <a:left>
            <a:ln w="9525" cmpd="sng">
              <a:solidFill>
                <a:srgbClr val="FF9300"/>
              </a:solidFill>
              <a:prstDash val="solid"/>
            </a:ln>
          </a:left>
          <a:right>
            <a:ln w="9525" cmpd="sng">
              <a:solidFill>
                <a:srgbClr val="FF9300"/>
              </a:solidFill>
              <a:prstDash val="solid"/>
            </a:ln>
          </a:right>
          <a:top>
            <a:ln w="9525" cmpd="sng">
              <a:solidFill>
                <a:srgbClr val="FF9300"/>
              </a:solidFill>
              <a:prstDash val="solid"/>
            </a:ln>
          </a:top>
          <a:bottom>
            <a:ln w="9525" cmpd="sng">
              <a:solidFill>
                <a:srgbClr val="FF9300"/>
              </a:solidFill>
              <a:prstDash val="solid"/>
            </a:ln>
          </a:bottom>
          <a:insideH>
            <a:ln>
              <a:noFill/>
            </a:ln>
          </a:insideH>
          <a:insideV>
            <a:ln w="9525" cmpd="sng">
              <a:solidFill>
                <a:srgbClr val="FF9300">
                  <a:lumMod val="40000"/>
                  <a:lumOff val="60000"/>
                </a:srgbClr>
              </a:solidFill>
              <a:prstDash val="solid"/>
            </a:ln>
          </a:insideV>
        </a:tcBdr>
        <a:fill>
          <a:solidFill>
            <a:srgbClr val="FF93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14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32" name="Shape 3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33" name="Shape 3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+mj-lt"/>
        <a:ea typeface="+mj-ea"/>
        <a:cs typeface="+mj-cs"/>
        <a:sym typeface="Helvetica Neue" panose="020005030000000200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正文"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 userDrawn="1"/>
        </p:nvSpPr>
        <p:spPr>
          <a:xfrm>
            <a:off x="22253575" y="12248515"/>
            <a:ext cx="8128000" cy="56324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 upright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标题与副标题">
    <p:spTree>
      <p:nvGrpSpPr>
        <p:cNvPr id="1" name=""/>
        <p:cNvGrpSpPr/>
        <p:nvPr/>
      </p:nvGrpSpPr>
      <p:grpSpPr/>
      <p:pic>
        <p:nvPicPr>
          <p:cNvPr id="21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0" y="1667"/>
            <a:ext cx="24386965" cy="1371433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2" name="QCon +-2.jpg" descr="QCon +-2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3" name="标题文本"/>
          <p:cNvSpPr/>
          <p:nvPr>
            <p:ph type="title" hasCustomPrompt="1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标题文本</a:t>
            </a:r>
          </a:p>
        </p:txBody>
      </p:sp>
      <p:sp>
        <p:nvSpPr>
          <p:cNvPr id="24" name="正文级别 1…"/>
          <p:cNvSpPr/>
          <p:nvPr>
            <p:ph type="body" sz="quarter" idx="1" hasCustomPrompt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54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54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54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54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</a:p>
          <a:p>
            <a:pPr lvl="2"/>
          </a:p>
          <a:p>
            <a:pPr lvl="3"/>
          </a:p>
          <a:p>
            <a:pPr lvl="4"/>
          </a:p>
        </p:txBody>
      </p:sp>
      <p:pic>
        <p:nvPicPr>
          <p:cNvPr id="25" name="图片 6" descr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0" y="1667"/>
            <a:ext cx="24386965" cy="1371433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6" name="幻灯片编号"/>
          <p:cNvSpPr/>
          <p:nvPr>
            <p:ph type="sldNum" sz="quarter" idx="2"/>
          </p:nvPr>
        </p:nvSpPr>
        <p:spPr>
          <a:xfrm>
            <a:off x="11958955" y="13081000"/>
            <a:ext cx="925830" cy="36766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4" descr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1667"/>
            <a:ext cx="24386965" cy="1371433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" name="标题文本"/>
          <p:cNvSpPr/>
          <p:nvPr>
            <p:ph type="title"/>
          </p:nvPr>
        </p:nvSpPr>
        <p:spPr>
          <a:xfrm>
            <a:off x="1219200" y="449643"/>
            <a:ext cx="21945600" cy="2485264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6" name="正文级别 1…"/>
          <p:cNvSpPr/>
          <p:nvPr>
            <p:ph type="body" idx="1"/>
          </p:nvPr>
        </p:nvSpPr>
        <p:spPr>
          <a:xfrm>
            <a:off x="1219200" y="2934906"/>
            <a:ext cx="21945600" cy="9582913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阿里巴巴普惠体 3.0 35 Thin" panose="00020600040101010101" charset="-122"/>
          <a:ea typeface="阿里巴巴普惠体 3.0 35 Thin" panose="00020600040101010101" charset="-122"/>
          <a:cs typeface="Helvetica Neue Medium" panose="02000503000000020004"/>
          <a:sym typeface="Helvetica Neue Medium" panose="02000503000000020004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000000"/>
          </a:solidFill>
          <a:uFillTx/>
          <a:latin typeface="Helvetica Neue Medium" panose="02000503000000020004"/>
          <a:ea typeface="Helvetica Neue Medium" panose="02000503000000020004"/>
          <a:cs typeface="Helvetica Neue Medium" panose="02000503000000020004"/>
          <a:sym typeface="Helvetica Neue Medium" panose="02000503000000020004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阿里巴巴普惠体 3.0 35 Thin" panose="00020600040101010101" charset="-122"/>
          <a:ea typeface="阿里巴巴普惠体 3.0 35 Thin" panose="00020600040101010101" charset="-122"/>
          <a:cs typeface="阿里巴巴普惠体 3.0 35 Thin" panose="00020600040101010101" charset="-122"/>
          <a:sym typeface="Helvetica Neue" panose="02000503000000020004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阿里巴巴普惠体 3.0 35 Thin" panose="00020600040101010101" charset="-122"/>
          <a:ea typeface="阿里巴巴普惠体 3.0 35 Thin" panose="00020600040101010101" charset="-122"/>
          <a:cs typeface="阿里巴巴普惠体 3.0 35 Thin" panose="00020600040101010101" charset="-122"/>
          <a:sym typeface="Helvetica Neue" panose="02000503000000020004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阿里巴巴普惠体 3.0 35 Thin" panose="00020600040101010101" charset="-122"/>
          <a:ea typeface="阿里巴巴普惠体 3.0 35 Thin" panose="00020600040101010101" charset="-122"/>
          <a:cs typeface="阿里巴巴普惠体 3.0 35 Thin" panose="00020600040101010101" charset="-122"/>
          <a:sym typeface="Helvetica Neue" panose="02000503000000020004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阿里巴巴普惠体 3.0 35 Thin" panose="00020600040101010101" charset="-122"/>
          <a:ea typeface="阿里巴巴普惠体 3.0 35 Thin" panose="00020600040101010101" charset="-122"/>
          <a:cs typeface="阿里巴巴普惠体 3.0 35 Thin" panose="00020600040101010101" charset="-122"/>
          <a:sym typeface="Helvetica Neue" panose="02000503000000020004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阿里巴巴普惠体 3.0 35 Thin" panose="00020600040101010101" charset="-122"/>
          <a:ea typeface="阿里巴巴普惠体 3.0 35 Thin" panose="00020600040101010101" charset="-122"/>
          <a:cs typeface="阿里巴巴普惠体 3.0 35 Thin" panose="00020600040101010101" charset="-122"/>
          <a:sym typeface="Helvetica Neue" panose="02000503000000020004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 panose="02000503000000020004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 panose="02000503000000020004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 panose="02000503000000020004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defRPr sz="5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Helvetica Neue" panose="02000503000000020004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 panose="020005030000000200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hyperlink" Target="https://support.microsoft.com/zh-cn/office/%E4%BA%86%E8%A7%A3%E6%96%87%E4%BB%B6%E6%A0%BC%E5%BC%8F-56dc3b55-7681-402e-a727-c59fa0884b30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8.png"/><Relationship Id="rId1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hyperlink" Target="https://github.com/infiniflow/ragflow/blob/main/deepdoc/README_zh.md#3-%E8%A7%A3%E6%9E%90%E5%99%A8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5" name="填写课程标题"/>
          <p:cNvSpPr/>
          <p:nvPr>
            <p:ph type="title"/>
          </p:nvPr>
        </p:nvSpPr>
        <p:spPr>
          <a:xfrm>
            <a:off x="1778000" y="4236849"/>
            <a:ext cx="20828000" cy="26211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96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altLang="zh-CN" sz="8000">
                <a:latin typeface="阿里巴巴普惠体 3.0 55 Regular" panose="00020600040101010101" charset="-122"/>
                <a:ea typeface="阿里巴巴普惠体 3.0 55 Regular" panose="00020600040101010101" charset="-122"/>
              </a:rPr>
              <a:t>01</a:t>
            </a:r>
            <a:r>
              <a:rPr lang="zh-CN" altLang="en-US" sz="8000">
                <a:latin typeface="阿里巴巴普惠体 3.0 55 Regular" panose="00020600040101010101" charset="-122"/>
                <a:ea typeface="阿里巴巴普惠体 3.0 55 Regular" panose="00020600040101010101" charset="-122"/>
              </a:rPr>
              <a:t>｜如何统一多源文档格式？</a:t>
            </a:r>
            <a:endParaRPr lang="zh-CN" altLang="en-US" sz="8000">
              <a:latin typeface="阿里巴巴普惠体 3.0 55 Regular" panose="00020600040101010101" charset="-122"/>
              <a:ea typeface="阿里巴巴普惠体 3.0 55 Regular" panose="00020600040101010101" charset="-122"/>
            </a:endParaRPr>
          </a:p>
        </p:txBody>
      </p:sp>
      <p:sp>
        <p:nvSpPr>
          <p:cNvPr id="36" name="副标题 / 讲师"/>
          <p:cNvSpPr/>
          <p:nvPr>
            <p:ph type="body" sz="quarter" idx="1"/>
          </p:nvPr>
        </p:nvSpPr>
        <p:spPr>
          <a:xfrm>
            <a:off x="1778000" y="7376230"/>
            <a:ext cx="20828000" cy="1587502"/>
          </a:xfrm>
          <a:prstGeom prst="rect">
            <a:avLst/>
          </a:prstGeom>
        </p:spPr>
        <p:txBody>
          <a:bodyPr/>
          <a:lstStyle/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  <a:r>
              <a:rPr lang="zh-CN">
                <a:latin typeface="阿里巴巴普惠体 3.0 35 Thin" panose="00020600040101010101" charset="-122"/>
                <a:ea typeface="阿里巴巴普惠体 3.0 35 Thin" panose="00020600040101010101" charset="-122"/>
                <a:cs typeface="阿里巴巴普惠体 3.0 35 Thin" panose="00020600040101010101" charset="-122"/>
              </a:rPr>
              <a:t>尹会生</a:t>
            </a:r>
            <a:endParaRPr lang="zh-CN">
              <a:latin typeface="阿里巴巴普惠体 3.0 35 Thin" panose="00020600040101010101" charset="-122"/>
              <a:ea typeface="阿里巴巴普惠体 3.0 35 Thin" panose="00020600040101010101" charset="-122"/>
              <a:cs typeface="阿里巴巴普惠体 3.0 35 Thin" panose="00020600040101010101" charset="-122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285875" y="1316355"/>
            <a:ext cx="1386649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Word 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文件的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特点</a:t>
            </a:r>
            <a:endParaRPr lang="zh-CN" altLang="en-US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sp>
        <p:nvSpPr>
          <p:cNvPr id="89" name="矩形 5"/>
          <p:cNvSpPr/>
          <p:nvPr/>
        </p:nvSpPr>
        <p:spPr>
          <a:xfrm>
            <a:off x="2686685" y="3185795"/>
            <a:ext cx="18474055" cy="365442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Word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文档格式：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MS Office 2007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之前为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doc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，之后为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docx</a:t>
            </a:r>
            <a:endParaRPr lang="en-US" altLang="zh-CN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docx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格式：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.docx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文件是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Microsoft Word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文档的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Open XML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格式。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  <a:hlinkClick r:id="rId1" action="ppaction://hlinkfile"/>
              </a:rPr>
              <a:t>参考地址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  <a:hlinkClick r:id="rId1" action="ppaction://hlinkfile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Open XML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格式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(.docx/.xlsx/.pptx)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是所有受支持版本的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Microsoft Office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的默认格式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285875" y="1316355"/>
            <a:ext cx="1386649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拆解问题</a:t>
            </a:r>
            <a:endParaRPr lang="zh-CN" altLang="en-US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sp>
        <p:nvSpPr>
          <p:cNvPr id="89" name="矩形 5"/>
          <p:cNvSpPr/>
          <p:nvPr/>
        </p:nvSpPr>
        <p:spPr>
          <a:xfrm>
            <a:off x="2686685" y="3114040"/>
            <a:ext cx="18474055" cy="487299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理解块的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分布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理解块与块的关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系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概念定义与工具的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相互统一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83510" y="7073900"/>
            <a:ext cx="7370445" cy="444627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1230" y="7073900"/>
            <a:ext cx="6986905" cy="445071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102360" y="1316355"/>
            <a:ext cx="1386649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Word 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文件的解析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逻辑</a:t>
            </a:r>
            <a:endParaRPr lang="zh-CN" altLang="en-US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45040" y="1957705"/>
            <a:ext cx="7425055" cy="395224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4430" y="1957070"/>
            <a:ext cx="5643245" cy="395351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0780" y="6355080"/>
            <a:ext cx="5702300" cy="4597400"/>
          </a:xfrm>
          <a:prstGeom prst="rect">
            <a:avLst/>
          </a:prstGeom>
        </p:spPr>
      </p:pic>
      <p:sp>
        <p:nvSpPr>
          <p:cNvPr id="5" name="矩形 5"/>
          <p:cNvSpPr/>
          <p:nvPr/>
        </p:nvSpPr>
        <p:spPr>
          <a:xfrm>
            <a:off x="958850" y="5273675"/>
            <a:ext cx="15269210" cy="758063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marL="742950" indent="-742950" algn="l">
              <a:lnSpc>
                <a:spcPct val="220000"/>
              </a:lnSpc>
              <a:buSzPct val="100000"/>
              <a:buAutoNum type="arabicPeriod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文字一般采用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Python-docx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库直接解析</a:t>
            </a:r>
            <a:endParaRPr lang="zh-CN" altLang="en-US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742950" indent="-742950" algn="l">
              <a:lnSpc>
                <a:spcPct val="220000"/>
              </a:lnSpc>
              <a:buSzPct val="100000"/>
              <a:buAutoNum type="arabicPeriod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图片保存到指定的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image_folder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目录中，并被映射到一个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image_map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字典中，键是图片的引用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ID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，值是图片的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HTML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格式标签</a:t>
            </a:r>
            <a:endParaRPr lang="zh-CN" altLang="en-US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742950" indent="-742950" algn="l">
              <a:lnSpc>
                <a:spcPct val="220000"/>
              </a:lnSpc>
              <a:buSzPct val="100000"/>
              <a:buAutoNum type="arabicPeriod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在处理文档内容时，当遇到图片引用时，会从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image_map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中获取对应的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HTML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标签并插入到内容中，</a:t>
            </a:r>
            <a:r>
              <a:rPr lang="zh-CN" altLang="en-US" sz="3200" b="1">
                <a:latin typeface="阿里巴巴普惠体 3.0 35 Thin" panose="00020600040101010101" charset="-122"/>
                <a:ea typeface="阿里巴巴普惠体 3.0 35 Thin" panose="00020600040101010101" charset="-122"/>
              </a:rPr>
              <a:t>直接处理图片的逻辑相同</a:t>
            </a:r>
            <a:endParaRPr lang="zh-CN" altLang="en-US" sz="3200" b="1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742950" indent="-742950" algn="l">
              <a:lnSpc>
                <a:spcPct val="220000"/>
              </a:lnSpc>
              <a:buSzPct val="100000"/>
              <a:buAutoNum type="arabicPeriod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最终生成的文档内容会包含文本和图片的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HTML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表示</a:t>
            </a:r>
            <a:endParaRPr lang="zh-CN" altLang="en-US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参考代码：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api\core\rag\extractor\word_extractor.py</a:t>
            </a:r>
            <a:endParaRPr lang="en-US" altLang="zh-CN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102360" y="1316355"/>
            <a:ext cx="1386649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PDF 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文件的特点</a:t>
            </a:r>
            <a:endParaRPr lang="en-US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sp>
        <p:nvSpPr>
          <p:cNvPr id="5" name="矩形 5"/>
          <p:cNvSpPr/>
          <p:nvPr/>
        </p:nvSpPr>
        <p:spPr>
          <a:xfrm>
            <a:off x="2327275" y="2898140"/>
            <a:ext cx="19741515" cy="324866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marL="742950" indent="-742950" algn="l">
              <a:lnSpc>
                <a:spcPct val="220000"/>
              </a:lnSpc>
              <a:buSzPct val="100000"/>
              <a:buAutoNum type="arabicPeriod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Word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、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Markdown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、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HTML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等文档都属于</a:t>
            </a:r>
            <a:r>
              <a:rPr lang="zh-CN" altLang="en-US" sz="3200" b="1">
                <a:solidFill>
                  <a:srgbClr val="FF9300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有标记文档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。因此它是结构化的，并且直接储存了文本的组织结构信息，例如段落、单元格和表格。这种特性使得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Word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文档相对容易被计算机直接处理和解析。</a:t>
            </a:r>
            <a:endParaRPr lang="zh-CN" altLang="en-US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742950" indent="-742950" algn="l">
              <a:lnSpc>
                <a:spcPct val="220000"/>
              </a:lnSpc>
              <a:buSzPct val="100000"/>
              <a:buAutoNum type="arabicPeriod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PDF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文档在实际工作场景中通常是</a:t>
            </a:r>
            <a:r>
              <a:rPr lang="zh-CN" altLang="en-US" sz="3200" b="1">
                <a:solidFill>
                  <a:srgbClr val="FF9300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非结构化的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，其巨大价值若不经过解析将难以发掘。</a:t>
            </a:r>
            <a:endParaRPr lang="zh-CN" altLang="en-US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70785" y="6497955"/>
            <a:ext cx="7783195" cy="573913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0895965" y="6713855"/>
            <a:ext cx="9260205" cy="56584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t" forceAA="0" upright="0">
            <a:no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4 0 obj     	% </a:t>
            </a:r>
            <a:r>
              <a:rPr kumimoji="0" lang="zh-CN" altLang="en-US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页面内容流</a:t>
            </a: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&lt;&lt; &gt;&gt;</a:t>
            </a:r>
            <a:endParaRPr kumimoji="0" lang="en-US" altLang="zh-CN" sz="3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stream      	% </a:t>
            </a:r>
            <a:r>
              <a:rPr kumimoji="0" lang="zh-CN" altLang="en-US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流的开始</a:t>
            </a: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1. 0. 0. 1. 50. 700. cm % </a:t>
            </a:r>
            <a:r>
              <a:rPr kumimoji="0" lang="zh-CN" altLang="en-US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位置在（</a:t>
            </a: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50,700</a:t>
            </a:r>
            <a:r>
              <a:rPr kumimoji="0" lang="zh-CN" altLang="en-US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）</a:t>
            </a: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BT  			% </a:t>
            </a:r>
            <a:r>
              <a:rPr kumimoji="0" lang="zh-CN" altLang="en-US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开始文本块</a:t>
            </a: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 /F0 36. Tf         		% </a:t>
            </a:r>
            <a:r>
              <a:rPr kumimoji="0" lang="zh-CN" altLang="en-US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在</a:t>
            </a: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36pt</a:t>
            </a:r>
            <a:r>
              <a:rPr kumimoji="0" lang="zh-CN" altLang="en-US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选择</a:t>
            </a: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/F0</a:t>
            </a:r>
            <a:r>
              <a:rPr kumimoji="0" lang="zh-CN" altLang="en-US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字体</a:t>
            </a: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 (Hello, World!) Tj 		% </a:t>
            </a:r>
            <a:r>
              <a:rPr kumimoji="0" lang="zh-CN" altLang="en-US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放置文本字符串</a:t>
            </a: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ET  			% </a:t>
            </a:r>
            <a:r>
              <a:rPr kumimoji="0" lang="zh-CN" altLang="en-US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结束文本块</a:t>
            </a: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endstream   	% </a:t>
            </a:r>
            <a:r>
              <a:rPr kumimoji="0" lang="zh-CN" altLang="en-US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流结束</a:t>
            </a: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rPr>
              <a:t>endobj</a:t>
            </a:r>
            <a:endParaRPr kumimoji="0" lang="en-US" altLang="zh-CN" sz="30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102360" y="1316355"/>
            <a:ext cx="1386649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PDF 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文件的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解析</a:t>
            </a:r>
            <a:endParaRPr lang="zh-CN" altLang="en-US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sp>
        <p:nvSpPr>
          <p:cNvPr id="5" name="矩形 5"/>
          <p:cNvSpPr/>
          <p:nvPr/>
        </p:nvSpPr>
        <p:spPr>
          <a:xfrm>
            <a:off x="2327275" y="2898140"/>
            <a:ext cx="19741515" cy="216598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1.  Dify 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是如何解析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pdf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的？</a:t>
            </a:r>
            <a:endParaRPr lang="zh-CN" altLang="en-US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Dify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使用了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pypdfium2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库</a:t>
            </a:r>
            <a:endParaRPr lang="zh-CN" altLang="en-US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23800" y="5273675"/>
            <a:ext cx="9184640" cy="767842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360" y="5417820"/>
            <a:ext cx="9227820" cy="751078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102360" y="1316355"/>
            <a:ext cx="1386649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PDF 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文件的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解析</a:t>
            </a:r>
            <a:endParaRPr lang="zh-CN" altLang="en-US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sp>
        <p:nvSpPr>
          <p:cNvPr id="5" name="矩形 5"/>
          <p:cNvSpPr/>
          <p:nvPr/>
        </p:nvSpPr>
        <p:spPr>
          <a:xfrm>
            <a:off x="2327275" y="2898140"/>
            <a:ext cx="19741515" cy="108267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2.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优化解析的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逻辑：通过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OCR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进行布局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识别</a:t>
            </a:r>
            <a:endParaRPr lang="zh-CN" altLang="en-US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  <p:pic>
        <p:nvPicPr>
          <p:cNvPr id="3" name="图片 2"/>
          <p:cNvPicPr/>
          <p:nvPr/>
        </p:nvPicPr>
        <p:blipFill>
          <a:blip r:embed="rId1"/>
          <a:stretch>
            <a:fillRect/>
          </a:stretch>
        </p:blipFill>
        <p:spPr>
          <a:xfrm>
            <a:off x="1534795" y="4121785"/>
            <a:ext cx="9866630" cy="85877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6245" y="4121785"/>
            <a:ext cx="10530840" cy="79228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102360" y="1316355"/>
            <a:ext cx="1386649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PDF 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文件的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解析</a:t>
            </a:r>
            <a:endParaRPr lang="zh-CN" altLang="en-US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sp>
        <p:nvSpPr>
          <p:cNvPr id="5" name="矩形 5"/>
          <p:cNvSpPr/>
          <p:nvPr/>
        </p:nvSpPr>
        <p:spPr>
          <a:xfrm>
            <a:off x="2327275" y="2898140"/>
            <a:ext cx="19741515" cy="324866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3. 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进行表格</a:t>
            </a: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识别</a:t>
            </a:r>
            <a:endParaRPr lang="zh-CN" altLang="en-US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lang="zh-CN" altLang="en-US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参考代码：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</a:rPr>
              <a:t> </a:t>
            </a:r>
            <a:r>
              <a:rPr lang="en-US" altLang="zh-CN" sz="3200">
                <a:latin typeface="阿里巴巴普惠体 3.0 35 Thin" panose="00020600040101010101" charset="-122"/>
                <a:ea typeface="阿里巴巴普惠体 3.0 35 Thin" panose="00020600040101010101" charset="-122"/>
                <a:hlinkClick r:id="rId1" action="ppaction://hlinkfile"/>
              </a:rPr>
              <a:t>ragflow-deepdoc</a:t>
            </a:r>
            <a:endParaRPr lang="en-US" altLang="zh-CN" sz="32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3395" y="3257550"/>
            <a:ext cx="11565890" cy="918654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3" name="在此输入一级标题"/>
          <p:cNvSpPr/>
          <p:nvPr/>
        </p:nvSpPr>
        <p:spPr>
          <a:xfrm>
            <a:off x="1285875" y="1316355"/>
            <a:ext cx="1529778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altLang="zh-CN">
                <a:latin typeface="阿里巴巴普惠体 3.0 55 Regular" panose="00020600040101010101" charset="-122"/>
                <a:ea typeface="阿里巴巴普惠体 3.0 55 Regular" panose="00020600040101010101" charset="-122"/>
              </a:rPr>
              <a:t>RAG</a:t>
            </a:r>
            <a:r>
              <a:rPr lang="zh-CN" altLang="en-US">
                <a:latin typeface="阿里巴巴普惠体 3.0 55 Regular" panose="00020600040101010101" charset="-122"/>
                <a:ea typeface="阿里巴巴普惠体 3.0 55 Regular" panose="00020600040101010101" charset="-122"/>
              </a:rPr>
              <a:t>常用，但</a:t>
            </a:r>
            <a:r>
              <a:rPr lang="en-US" altLang="zh-CN">
                <a:latin typeface="阿里巴巴普惠体 3.0 55 Regular" panose="00020600040101010101" charset="-122"/>
                <a:ea typeface="阿里巴巴普惠体 3.0 55 Regular" panose="00020600040101010101" charset="-122"/>
              </a:rPr>
              <a:t>Dify</a:t>
            </a:r>
            <a:r>
              <a:rPr lang="zh-CN" altLang="en-US">
                <a:latin typeface="阿里巴巴普惠体 3.0 55 Regular" panose="00020600040101010101" charset="-122"/>
                <a:ea typeface="阿里巴巴普惠体 3.0 55 Regular" panose="00020600040101010101" charset="-122"/>
              </a:rPr>
              <a:t>不支持的文件</a:t>
            </a:r>
            <a:r>
              <a:rPr lang="zh-CN" altLang="en-US">
                <a:latin typeface="阿里巴巴普惠体 3.0 55 Regular" panose="00020600040101010101" charset="-122"/>
                <a:ea typeface="阿里巴巴普惠体 3.0 55 Regular" panose="00020600040101010101" charset="-122"/>
              </a:rPr>
              <a:t>类型</a:t>
            </a:r>
            <a:endParaRPr lang="zh-CN" altLang="en-US">
              <a:latin typeface="阿里巴巴普惠体 3.0 55 Regular" panose="00020600040101010101" charset="-122"/>
              <a:ea typeface="阿里巴巴普惠体 3.0 55 Regular" panose="00020600040101010101" charset="-122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5135245" y="4409440"/>
          <a:ext cx="11023600" cy="7127240"/>
        </p:xfrm>
        <a:graphic>
          <a:graphicData uri="http://schemas.openxmlformats.org/drawingml/2006/table">
            <a:tbl>
              <a:tblPr firstRow="1" bandRow="1">
                <a:tableStyleId>{D5A2ECE7-7A9C-45C9-9927-114A8CE9D035}</a:tableStyleId>
              </a:tblPr>
              <a:tblGrid>
                <a:gridCol w="5511800"/>
                <a:gridCol w="5511800"/>
              </a:tblGrid>
              <a:tr h="890905"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  <a:buNone/>
                      </a:pPr>
                      <a:r>
                        <a:rPr lang="zh-CN" altLang="en-US" sz="4800" baseline="-25000"/>
                        <a:t>分类</a:t>
                      </a:r>
                      <a:endParaRPr lang="zh-CN" altLang="en-US" sz="4800" baseline="-25000"/>
                    </a:p>
                  </a:txBody>
                  <a:tcPr marL="114617" marR="114617" marT="114617" marB="114617"/>
                </a:tc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  <a:buNone/>
                      </a:pPr>
                      <a:r>
                        <a:rPr lang="zh-CN" altLang="en-US" sz="4800" baseline="-25000"/>
                        <a:t>未支持</a:t>
                      </a:r>
                      <a:endParaRPr lang="zh-CN" altLang="en-US" sz="4800" baseline="-25000"/>
                    </a:p>
                  </a:txBody>
                  <a:tcPr marL="114617" marR="114617" marT="114617" marB="114617"/>
                </a:tc>
              </a:tr>
              <a:tr h="890905"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zh-CN" altLang="en-US" sz="4800" baseline="-25000"/>
                        <a:t>文本类</a:t>
                      </a:r>
                      <a:endParaRPr lang="zh-CN" altLang="en-US" sz="4800" baseline="-25000"/>
                    </a:p>
                  </a:txBody>
                  <a:tcPr marL="114617" marR="114617" marT="114617" marB="114617"/>
                </a:tc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en-US" altLang="zh-CN" sz="4800" baseline="-25000"/>
                        <a:t>.rtf,.tex</a:t>
                      </a:r>
                      <a:endParaRPr lang="en-US" altLang="zh-CN" sz="4800" baseline="-25000"/>
                    </a:p>
                    <a:p>
                      <a:pPr marL="0" indent="0" fontAlgn="base">
                        <a:lnSpc>
                          <a:spcPts val="1800"/>
                        </a:lnSpc>
                      </a:pPr>
                      <a:endParaRPr lang="en-US" altLang="zh-CN" sz="4800" baseline="-25000"/>
                    </a:p>
                  </a:txBody>
                  <a:tcPr marL="114617" marR="114617" marT="114617" marB="114617"/>
                </a:tc>
              </a:tr>
              <a:tr h="890905"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zh-CN" altLang="en-US" sz="4800" baseline="-25000"/>
                        <a:t>办公类</a:t>
                      </a:r>
                      <a:endParaRPr lang="zh-CN" altLang="en-US" sz="4800" baseline="-25000"/>
                    </a:p>
                  </a:txBody>
                  <a:tcPr marL="114617" marR="114617" marT="114617" marB="114617"/>
                </a:tc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en-US" altLang="zh-CN" sz="4800" baseline="-25000"/>
                        <a:t>.odt,.ods,.odp,.key</a:t>
                      </a:r>
                      <a:endParaRPr lang="en-US" altLang="zh-CN" sz="4800" baseline="-25000"/>
                    </a:p>
                  </a:txBody>
                  <a:tcPr marL="114617" marR="114617" marT="114617" marB="114617"/>
                </a:tc>
              </a:tr>
              <a:tr h="890905"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zh-CN" altLang="en-US" sz="4800" baseline="-25000"/>
                        <a:t>图形图像类</a:t>
                      </a:r>
                      <a:endParaRPr lang="zh-CN" altLang="en-US" sz="4800" baseline="-25000"/>
                    </a:p>
                  </a:txBody>
                  <a:tcPr marL="114617" marR="114617" marT="114617" marB="114617"/>
                </a:tc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en-US" altLang="zh-CN" sz="4800" baseline="-25000"/>
                        <a:t>.svg,.dwg,.dxf</a:t>
                      </a:r>
                      <a:endParaRPr lang="en-US" altLang="zh-CN" sz="4800" baseline="-25000"/>
                    </a:p>
                  </a:txBody>
                  <a:tcPr marL="114617" marR="114617" marT="114617" marB="114617"/>
                </a:tc>
              </a:tr>
              <a:tr h="890905"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zh-CN" altLang="en-US" sz="4800" baseline="-25000"/>
                        <a:t>邮件类</a:t>
                      </a:r>
                      <a:endParaRPr lang="zh-CN" altLang="en-US" sz="4800" baseline="-25000"/>
                    </a:p>
                  </a:txBody>
                  <a:tcPr marL="114617" marR="114617" marT="114617" marB="114617"/>
                </a:tc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en-US" altLang="zh-CN" sz="4800" baseline="-25000"/>
                        <a:t>.msg,.eml,.pst</a:t>
                      </a:r>
                      <a:endParaRPr lang="en-US" altLang="zh-CN" sz="4800" baseline="-25000"/>
                    </a:p>
                  </a:txBody>
                  <a:tcPr marL="114617" marR="114617" marT="114617" marB="114617"/>
                </a:tc>
              </a:tr>
              <a:tr h="890905"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zh-CN" altLang="en-US" sz="4800" baseline="-25000"/>
                        <a:t>电子书类</a:t>
                      </a:r>
                      <a:endParaRPr lang="zh-CN" altLang="en-US" sz="4800" baseline="-25000"/>
                    </a:p>
                  </a:txBody>
                  <a:tcPr marL="114617" marR="114617" marT="114617" marB="114617"/>
                </a:tc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en-US" altLang="zh-CN" sz="4800" baseline="-25000"/>
                        <a:t>.epub</a:t>
                      </a:r>
                      <a:endParaRPr lang="en-US" altLang="zh-CN" sz="4800" baseline="-25000"/>
                    </a:p>
                  </a:txBody>
                  <a:tcPr marL="114617" marR="114617" marT="114617" marB="114617"/>
                </a:tc>
              </a:tr>
              <a:tr h="890905"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zh-CN" altLang="en-US" sz="4800" baseline="-25000"/>
                        <a:t>科研数据类</a:t>
                      </a:r>
                      <a:endParaRPr lang="zh-CN" altLang="en-US" sz="4800" baseline="-25000"/>
                    </a:p>
                  </a:txBody>
                  <a:tcPr marL="114617" marR="114617" marT="114617" marB="114617"/>
                </a:tc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en-US" altLang="zh-CN" sz="4800" baseline="-25000"/>
                        <a:t>.mat,.hdf5,.nc</a:t>
                      </a:r>
                      <a:endParaRPr lang="en-US" altLang="zh-CN" sz="4800" baseline="-25000"/>
                    </a:p>
                  </a:txBody>
                  <a:tcPr marL="114617" marR="114617" marT="114617" marB="114617"/>
                </a:tc>
              </a:tr>
              <a:tr h="890905"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en-US" altLang="zh-CN" sz="4800" baseline="-25000"/>
                        <a:t>3D</a:t>
                      </a:r>
                      <a:r>
                        <a:rPr lang="zh-CN" altLang="en-US" sz="4800" baseline="-25000"/>
                        <a:t>模型类</a:t>
                      </a:r>
                      <a:endParaRPr lang="zh-CN" altLang="en-US" sz="4800" baseline="-25000"/>
                    </a:p>
                  </a:txBody>
                  <a:tcPr marL="114617" marR="114617" marT="114617" marB="114617"/>
                </a:tc>
                <a:tc>
                  <a:txBody>
                    <a:bodyPr/>
                    <a:p>
                      <a:pPr marL="0" indent="0" fontAlgn="base">
                        <a:lnSpc>
                          <a:spcPts val="1800"/>
                        </a:lnSpc>
                      </a:pPr>
                      <a:r>
                        <a:rPr lang="en-US" altLang="zh-CN" sz="4800" baseline="-25000"/>
                        <a:t>.stl,.obj,.step</a:t>
                      </a:r>
                      <a:endParaRPr lang="en-US" altLang="zh-CN" sz="4800" baseline="-25000"/>
                    </a:p>
                  </a:txBody>
                  <a:tcPr marL="114617" marR="114617" marT="114617" marB="114617"/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3" name="在此输入一级标题"/>
          <p:cNvSpPr/>
          <p:nvPr/>
        </p:nvSpPr>
        <p:spPr>
          <a:xfrm>
            <a:off x="1285875" y="1316355"/>
            <a:ext cx="12071350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>
                <a:latin typeface="阿里巴巴普惠体 3.0 55 Regular" panose="00020600040101010101" charset="-122"/>
                <a:ea typeface="阿里巴巴普惠体 3.0 55 Regular" panose="00020600040101010101" charset="-122"/>
              </a:rPr>
              <a:t>实现统一的多源文档格式解析</a:t>
            </a:r>
            <a:endParaRPr lang="zh-CN" altLang="en-US">
              <a:latin typeface="阿里巴巴普惠体 3.0 55 Regular" panose="00020600040101010101" charset="-122"/>
              <a:ea typeface="阿里巴巴普惠体 3.0 55 Regular" panose="00020600040101010101" charset="-122"/>
            </a:endParaRPr>
          </a:p>
        </p:txBody>
      </p:sp>
      <p:sp>
        <p:nvSpPr>
          <p:cNvPr id="3" name="矩形 5"/>
          <p:cNvSpPr/>
          <p:nvPr/>
        </p:nvSpPr>
        <p:spPr>
          <a:xfrm>
            <a:off x="2254885" y="3185795"/>
            <a:ext cx="18846800" cy="818197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lvl="1" algn="l">
              <a:lnSpc>
                <a:spcPct val="190000"/>
              </a:lnSpc>
              <a:buSzPct val="100000"/>
              <a:buFont typeface="Arial" panose="020B0604020202020204" pitchFamily="34" charset="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统一接口设计</a:t>
            </a:r>
            <a:r>
              <a:rPr lang="en-US" altLang="zh-CN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</a:t>
            </a:r>
            <a:r>
              <a:rPr lang="zh-CN" altLang="en-US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：</a:t>
            </a:r>
            <a:endParaRPr lang="zh-CN" altLang="en-US" sz="2800" b="1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571500" lvl="1" indent="-571500" algn="l">
              <a:lnSpc>
                <a:spcPct val="190000"/>
              </a:lnSpc>
              <a:buSzPct val="100000"/>
              <a:buFont typeface="Arial" panose="020B0604020202020204" pitchFamily="34" charset="0"/>
              <a:buChar char="•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所有文档解析器都继承自</a:t>
            </a:r>
            <a:r>
              <a:rPr lang="en-US" altLang="zh-CN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BaseExtractor </a:t>
            </a: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基类，提供统一的</a:t>
            </a:r>
            <a:r>
              <a:rPr lang="en-US" altLang="zh-CN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extract() </a:t>
            </a: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方法接口</a:t>
            </a:r>
            <a:endParaRPr lang="zh-CN" altLang="en-US" sz="2800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lvl="1" algn="l">
              <a:lnSpc>
                <a:spcPct val="190000"/>
              </a:lnSpc>
              <a:buSzPct val="100000"/>
              <a:buFont typeface="Arial" panose="020B0604020202020204" pitchFamily="34" charset="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Word </a:t>
            </a:r>
            <a:r>
              <a:rPr lang="zh-CN" altLang="en-US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文档解析</a:t>
            </a:r>
            <a:r>
              <a:rPr lang="en-US" altLang="zh-CN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</a:t>
            </a:r>
            <a:r>
              <a:rPr lang="zh-CN" altLang="en-US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：</a:t>
            </a:r>
            <a:endParaRPr lang="zh-CN" altLang="en-US" sz="2800" b="1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571500" lvl="1" indent="-571500" algn="l">
              <a:lnSpc>
                <a:spcPct val="190000"/>
              </a:lnSpc>
              <a:buSzPct val="100000"/>
              <a:buFont typeface="Arial" panose="020B0604020202020204" pitchFamily="34" charset="0"/>
              <a:buChar char="•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在</a:t>
            </a:r>
            <a:r>
              <a:rPr lang="en-US" altLang="zh-CN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word_extractor.py </a:t>
            </a: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中实现提取文本内容、提取图片并保存到指定目录、处理超链接</a:t>
            </a:r>
            <a:endParaRPr lang="zh-CN" altLang="en-US" sz="2800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lvl="1" algn="l">
              <a:lnSpc>
                <a:spcPct val="19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PDF </a:t>
            </a:r>
            <a:r>
              <a:rPr lang="zh-CN" altLang="en-US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文档解析</a:t>
            </a:r>
            <a:r>
              <a:rPr lang="en-US" altLang="zh-CN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</a:t>
            </a:r>
            <a:r>
              <a:rPr lang="zh-CN" altLang="en-US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：</a:t>
            </a:r>
            <a:endParaRPr lang="zh-CN" altLang="en-US" sz="2800" b="1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571500" lvl="1" indent="-571500" algn="l">
              <a:lnSpc>
                <a:spcPct val="190000"/>
              </a:lnSpc>
              <a:buSzPct val="100000"/>
              <a:buFont typeface="Arial" panose="020B0604020202020204" pitchFamily="34" charset="0"/>
              <a:buChar char="•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在</a:t>
            </a:r>
            <a:r>
              <a:rPr lang="en-US" altLang="zh-CN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pdf_extractor.py </a:t>
            </a: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中实现按页提取文本内容、保留页面元数据信息</a:t>
            </a:r>
            <a:endParaRPr lang="zh-CN" altLang="en-US" sz="2800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lvl="1" algn="l">
              <a:lnSpc>
                <a:spcPct val="190000"/>
              </a:lnSpc>
              <a:buSzPct val="100000"/>
              <a:buFont typeface="Arial" panose="020B0604020202020204" pitchFamily="34" charset="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统一处理流程</a:t>
            </a:r>
            <a:r>
              <a:rPr lang="en-US" altLang="zh-CN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</a:t>
            </a:r>
            <a:r>
              <a:rPr lang="zh-CN" altLang="en-US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：</a:t>
            </a:r>
            <a:endParaRPr lang="en-US" altLang="zh-CN" sz="2800" b="1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571500" lvl="1" indent="-571500" algn="l">
              <a:lnSpc>
                <a:spcPct val="190000"/>
              </a:lnSpc>
              <a:buSzPct val="100000"/>
              <a:buFont typeface="Arial" panose="020B0604020202020204" pitchFamily="34" charset="0"/>
              <a:buChar char="•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通过</a:t>
            </a:r>
            <a:r>
              <a:rPr lang="en-US" altLang="zh-CN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extract_processor.py </a:t>
            </a: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根据文件扩展名自动选择对应的解析器，所有解析器返回统一格式的</a:t>
            </a:r>
            <a:r>
              <a:rPr lang="en-US" altLang="zh-CN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Document </a:t>
            </a: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对象</a:t>
            </a:r>
            <a:endParaRPr lang="zh-CN" altLang="en-US" sz="2800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lvl="1" algn="l">
              <a:lnSpc>
                <a:spcPct val="190000"/>
              </a:lnSpc>
              <a:buSzPct val="100000"/>
              <a:buFont typeface="Arial" panose="020B0604020202020204" pitchFamily="34" charset="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扩展性设计</a:t>
            </a:r>
            <a:r>
              <a:rPr lang="en-US" altLang="zh-CN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</a:t>
            </a:r>
            <a:r>
              <a:rPr lang="zh-CN" altLang="en-US" sz="2800" b="1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：</a:t>
            </a:r>
            <a:endParaRPr lang="zh-CN" altLang="en-US" sz="2800" b="1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457200" lvl="1" indent="-457200" algn="l">
              <a:lnSpc>
                <a:spcPct val="190000"/>
              </a:lnSpc>
              <a:buSzPct val="100000"/>
              <a:buFont typeface="Arial" panose="020B0604020202020204" pitchFamily="34" charset="0"/>
              <a:buChar char="•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通过</a:t>
            </a:r>
            <a:r>
              <a:rPr lang="en-US" altLang="zh-CN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unstructured </a:t>
            </a: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库作为备选解析方，</a:t>
            </a:r>
            <a:r>
              <a:rPr lang="zh-CN" altLang="en-US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快速提取内容喂给</a:t>
            </a:r>
            <a:r>
              <a:rPr lang="en-US" altLang="zh-CN" sz="2800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 LLM</a:t>
            </a:r>
            <a:endParaRPr lang="en-US" altLang="zh-CN" sz="2800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3" name="在此输入一级标题"/>
          <p:cNvSpPr/>
          <p:nvPr/>
        </p:nvSpPr>
        <p:spPr>
          <a:xfrm>
            <a:off x="1285875" y="1316355"/>
            <a:ext cx="12071350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>
                <a:latin typeface="阿里巴巴普惠体 3.0 55 Regular" panose="00020600040101010101" charset="-122"/>
                <a:ea typeface="阿里巴巴普惠体 3.0 55 Regular" panose="00020600040101010101" charset="-122"/>
              </a:rPr>
              <a:t>总结</a:t>
            </a:r>
            <a:endParaRPr lang="zh-CN" altLang="en-US">
              <a:latin typeface="阿里巴巴普惠体 3.0 55 Regular" panose="00020600040101010101" charset="-122"/>
              <a:ea typeface="阿里巴巴普惠体 3.0 55 Regular" panose="00020600040101010101" charset="-122"/>
            </a:endParaRPr>
          </a:p>
        </p:txBody>
      </p:sp>
      <p:sp>
        <p:nvSpPr>
          <p:cNvPr id="3" name="矩形 5"/>
          <p:cNvSpPr/>
          <p:nvPr/>
        </p:nvSpPr>
        <p:spPr>
          <a:xfrm>
            <a:off x="2254885" y="3185795"/>
            <a:ext cx="18846800" cy="736536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lvl="1" algn="l">
              <a:lnSpc>
                <a:spcPct val="190000"/>
              </a:lnSpc>
              <a:buSzPct val="100000"/>
              <a:buFont typeface="Arial" panose="020B0604020202020204" pitchFamily="34" charset="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统一多源文档格式的目的：</a:t>
            </a:r>
            <a:endParaRPr lang="zh-CN" altLang="en-US" sz="3600">
              <a:latin typeface="阿里巴巴普惠体 3.0 55 Regular" panose="00020600040101010101" charset="-122"/>
              <a:ea typeface="阿里巴巴普惠体 3.0 55 Regular" panose="00020600040101010101" charset="-122"/>
              <a:sym typeface="+mn-ea"/>
            </a:endParaRPr>
          </a:p>
          <a:p>
            <a:pPr lvl="1" algn="l">
              <a:lnSpc>
                <a:spcPct val="190000"/>
              </a:lnSpc>
              <a:buSzPct val="100000"/>
              <a:buFont typeface="Arial" panose="020B0604020202020204" pitchFamily="34" charset="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标准化处理</a:t>
            </a:r>
            <a:r>
              <a:rPr lang="en-US" altLang="zh-CN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 </a:t>
            </a:r>
            <a:r>
              <a:rPr lang="zh-CN" altLang="en-US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：将不同格式的文档转换为统一的内部表示形式，便于后续处理</a:t>
            </a:r>
            <a:endParaRPr lang="zh-CN" altLang="en-US" sz="3600">
              <a:latin typeface="阿里巴巴普惠体 3.0 55 Regular" panose="00020600040101010101" charset="-122"/>
              <a:ea typeface="阿里巴巴普惠体 3.0 55 Regular" panose="00020600040101010101" charset="-122"/>
              <a:sym typeface="+mn-ea"/>
            </a:endParaRPr>
          </a:p>
          <a:p>
            <a:pPr lvl="1" algn="l">
              <a:lnSpc>
                <a:spcPct val="190000"/>
              </a:lnSpc>
              <a:buSzPct val="100000"/>
              <a:buFont typeface="Arial" panose="020B0604020202020204" pitchFamily="34" charset="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内容提取</a:t>
            </a:r>
            <a:r>
              <a:rPr lang="en-US" altLang="zh-CN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 </a:t>
            </a:r>
            <a:r>
              <a:rPr lang="zh-CN" altLang="en-US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：从各种文档格式中准确提取文本内容和结构化信息</a:t>
            </a:r>
            <a:endParaRPr lang="zh-CN" altLang="en-US" sz="3600">
              <a:latin typeface="阿里巴巴普惠体 3.0 55 Regular" panose="00020600040101010101" charset="-122"/>
              <a:ea typeface="阿里巴巴普惠体 3.0 55 Regular" panose="00020600040101010101" charset="-122"/>
              <a:sym typeface="+mn-ea"/>
            </a:endParaRPr>
          </a:p>
          <a:p>
            <a:pPr lvl="1" algn="l">
              <a:lnSpc>
                <a:spcPct val="190000"/>
              </a:lnSpc>
              <a:buSzPct val="100000"/>
              <a:buFont typeface="Arial" panose="020B0604020202020204" pitchFamily="34" charset="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扩展性</a:t>
            </a:r>
            <a:r>
              <a:rPr lang="en-US" altLang="zh-CN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 </a:t>
            </a:r>
            <a:r>
              <a:rPr lang="zh-CN" altLang="en-US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：通过模块化设计支持新文档格式的快速接入</a:t>
            </a:r>
            <a:endParaRPr lang="zh-CN" altLang="en-US" sz="3600">
              <a:latin typeface="阿里巴巴普惠体 3.0 55 Regular" panose="00020600040101010101" charset="-122"/>
              <a:ea typeface="阿里巴巴普惠体 3.0 55 Regular" panose="00020600040101010101" charset="-122"/>
              <a:sym typeface="+mn-ea"/>
            </a:endParaRPr>
          </a:p>
          <a:p>
            <a:pPr lvl="1" algn="l">
              <a:lnSpc>
                <a:spcPct val="190000"/>
              </a:lnSpc>
              <a:buSzPct val="100000"/>
              <a:buFont typeface="Arial" panose="020B0604020202020204" pitchFamily="34" charset="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预处理</a:t>
            </a:r>
            <a:r>
              <a:rPr lang="en-US" altLang="zh-CN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 </a:t>
            </a:r>
            <a:r>
              <a:rPr lang="zh-CN" altLang="en-US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：为后续的文本分析、索引构建等操作提供干净的输入数据</a:t>
            </a:r>
            <a:endParaRPr lang="zh-CN" altLang="en-US" sz="3600">
              <a:latin typeface="阿里巴巴普惠体 3.0 55 Regular" panose="00020600040101010101" charset="-122"/>
              <a:ea typeface="阿里巴巴普惠体 3.0 55 Regular" panose="00020600040101010101" charset="-122"/>
              <a:sym typeface="+mn-ea"/>
            </a:endParaRPr>
          </a:p>
          <a:p>
            <a:pPr lvl="1" algn="l">
              <a:lnSpc>
                <a:spcPct val="190000"/>
              </a:lnSpc>
              <a:buSzPct val="100000"/>
              <a:buFont typeface="Arial" panose="020B0604020202020204" pitchFamily="34" charset="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lang="zh-CN" altLang="en-US" sz="3600">
              <a:latin typeface="阿里巴巴普惠体 3.0 55 Regular" panose="00020600040101010101" charset="-122"/>
              <a:ea typeface="阿里巴巴普惠体 3.0 55 Regular" panose="00020600040101010101" charset="-122"/>
              <a:sym typeface="+mn-ea"/>
            </a:endParaRPr>
          </a:p>
          <a:p>
            <a:pPr lvl="1" algn="l">
              <a:lnSpc>
                <a:spcPct val="190000"/>
              </a:lnSpc>
              <a:buSzPct val="100000"/>
              <a:buFont typeface="Arial" panose="020B0604020202020204" pitchFamily="34" charset="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55 Regular" panose="00020600040101010101" charset="-122"/>
                <a:ea typeface="阿里巴巴普惠体 3.0 55 Regular" panose="00020600040101010101" charset="-122"/>
                <a:sym typeface="+mn-ea"/>
              </a:rPr>
              <a:t>为下一步提取文本、文本分割、向量化服务</a:t>
            </a:r>
            <a:endParaRPr lang="zh-CN" altLang="en-US" sz="3600">
              <a:latin typeface="阿里巴巴普惠体 3.0 55 Regular" panose="00020600040101010101" charset="-122"/>
              <a:ea typeface="阿里巴巴普惠体 3.0 55 Regular" panose="00020600040101010101" charset="-122"/>
              <a:sym typeface="+mn-ea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0" name="矩形 25"/>
          <p:cNvSpPr/>
          <p:nvPr>
            <p:custDataLst>
              <p:tags r:id="rId1"/>
            </p:custDataLst>
          </p:nvPr>
        </p:nvSpPr>
        <p:spPr>
          <a:xfrm>
            <a:off x="5477971" y="5716206"/>
            <a:ext cx="11486928" cy="61531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l"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>
                <a:latin typeface="阿里巴巴普惠体 3.0 35 Thin" panose="00020600040101010101" charset="-122"/>
                <a:ea typeface="阿里巴巴普惠体 3.0 35 Thin" panose="00020600040101010101" charset="-122"/>
              </a:rPr>
              <a:t>如何解析</a:t>
            </a:r>
            <a:r>
              <a:rPr lang="en-US" altLang="zh-CN">
                <a:latin typeface="阿里巴巴普惠体 3.0 35 Thin" panose="00020600040101010101" charset="-122"/>
                <a:ea typeface="阿里巴巴普惠体 3.0 35 Thin" panose="00020600040101010101" charset="-122"/>
              </a:rPr>
              <a:t> </a:t>
            </a:r>
            <a:r>
              <a:rPr lang="en-US" altLang="zh-CN">
                <a:latin typeface="阿里巴巴普惠体 3.0 35 Thin" panose="00020600040101010101" charset="-122"/>
                <a:ea typeface="阿里巴巴普惠体 3.0 35 Thin" panose="00020600040101010101" charset="-122"/>
              </a:rPr>
              <a:t>Word</a:t>
            </a:r>
            <a:endParaRPr lang="en-US" altLang="zh-CN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  <p:grpSp>
        <p:nvGrpSpPr>
          <p:cNvPr id="73" name="圆角矩形 26"/>
          <p:cNvGrpSpPr/>
          <p:nvPr>
            <p:custDataLst>
              <p:tags r:id="rId2"/>
            </p:custDataLst>
          </p:nvPr>
        </p:nvGrpSpPr>
        <p:grpSpPr>
          <a:xfrm>
            <a:off x="4125867" y="5565961"/>
            <a:ext cx="951682" cy="914582"/>
            <a:chOff x="0" y="0"/>
            <a:chExt cx="951680" cy="914581"/>
          </a:xfrm>
        </p:grpSpPr>
        <p:sp>
          <p:nvSpPr>
            <p:cNvPr id="71" name="圆角矩形"/>
            <p:cNvSpPr/>
            <p:nvPr>
              <p:custDataLst>
                <p:tags r:id="rId3"/>
              </p:custDataLst>
            </p:nvPr>
          </p:nvSpPr>
          <p:spPr>
            <a:xfrm>
              <a:off x="0" y="0"/>
              <a:ext cx="951680" cy="914581"/>
            </a:xfrm>
            <a:prstGeom prst="roundRect">
              <a:avLst>
                <a:gd name="adj" fmla="val 16667"/>
              </a:avLst>
            </a:prstGeom>
            <a:solidFill>
              <a:srgbClr val="0079B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latin typeface="PingFang SC Semibold" panose="020B0400000000000000" charset="-122"/>
                  <a:ea typeface="PingFang SC Semibold" panose="020B0400000000000000" charset="-122"/>
                  <a:cs typeface="PingFang SC Semibold" panose="020B0400000000000000" charset="-122"/>
                  <a:sym typeface="PingFang SC Semibold" panose="020B0400000000000000" charset="-122"/>
                </a:defRPr>
              </a:pPr>
            </a:p>
          </p:txBody>
        </p:sp>
        <p:sp>
          <p:nvSpPr>
            <p:cNvPr id="72" name="2"/>
            <p:cNvSpPr/>
            <p:nvPr>
              <p:custDataLst>
                <p:tags r:id="rId4"/>
              </p:custDataLst>
            </p:nvPr>
          </p:nvSpPr>
          <p:spPr>
            <a:xfrm>
              <a:off x="90365" y="104548"/>
              <a:ext cx="770950" cy="7054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4000">
                  <a:solidFill>
                    <a:srgbClr val="FFFFFF"/>
                  </a:solidFill>
                  <a:latin typeface="PingFang SC Semibold" panose="020B0400000000000000" charset="-122"/>
                  <a:ea typeface="PingFang SC Semibold" panose="020B0400000000000000" charset="-122"/>
                  <a:cs typeface="PingFang SC Semibold" panose="020B0400000000000000" charset="-122"/>
                  <a:sym typeface="PingFang SC Semibold" panose="020B0400000000000000" charset="-122"/>
                </a:defRPr>
              </a:lvl1pPr>
            </a:lstStyle>
            <a:p>
              <a:r>
                <a:rPr>
                  <a:latin typeface="阿里巴巴普惠体 3.0 35 Thin" panose="00020600040101010101" charset="-122"/>
                  <a:ea typeface="阿里巴巴普惠体 3.0 35 Thin" panose="00020600040101010101" charset="-122"/>
                </a:rPr>
                <a:t>2</a:t>
              </a:r>
              <a:endParaRPr>
                <a:latin typeface="阿里巴巴普惠体 3.0 35 Thin" panose="00020600040101010101" charset="-122"/>
                <a:ea typeface="阿里巴巴普惠体 3.0 35 Thin" panose="00020600040101010101" charset="-122"/>
              </a:endParaRPr>
            </a:p>
          </p:txBody>
        </p:sp>
      </p:grpSp>
      <p:sp>
        <p:nvSpPr>
          <p:cNvPr id="74" name="矩形 31"/>
          <p:cNvSpPr/>
          <p:nvPr>
            <p:custDataLst>
              <p:tags r:id="rId5"/>
            </p:custDataLst>
          </p:nvPr>
        </p:nvSpPr>
        <p:spPr>
          <a:xfrm>
            <a:off x="5477971" y="7450961"/>
            <a:ext cx="11486928" cy="61531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l">
              <a:defRPr sz="4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>
                <a:latin typeface="阿里巴巴普惠体 3.0 35 Thin" panose="00020600040101010101" charset="-122"/>
                <a:ea typeface="阿里巴巴普惠体 3.0 35 Thin" panose="00020600040101010101" charset="-122"/>
              </a:rPr>
              <a:t>如何解析</a:t>
            </a:r>
            <a:r>
              <a:rPr lang="en-US" altLang="zh-CN">
                <a:latin typeface="阿里巴巴普惠体 3.0 35 Thin" panose="00020600040101010101" charset="-122"/>
                <a:ea typeface="阿里巴巴普惠体 3.0 35 Thin" panose="00020600040101010101" charset="-122"/>
              </a:rPr>
              <a:t> </a:t>
            </a:r>
            <a:r>
              <a:rPr lang="en-US" altLang="zh-CN">
                <a:latin typeface="阿里巴巴普惠体 3.0 35 Thin" panose="00020600040101010101" charset="-122"/>
                <a:ea typeface="阿里巴巴普惠体 3.0 35 Thin" panose="00020600040101010101" charset="-122"/>
              </a:rPr>
              <a:t>PDF</a:t>
            </a:r>
            <a:endParaRPr lang="en-US" altLang="zh-CN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  <p:grpSp>
        <p:nvGrpSpPr>
          <p:cNvPr id="77" name="圆角矩形 32"/>
          <p:cNvGrpSpPr/>
          <p:nvPr>
            <p:custDataLst>
              <p:tags r:id="rId6"/>
            </p:custDataLst>
          </p:nvPr>
        </p:nvGrpSpPr>
        <p:grpSpPr>
          <a:xfrm>
            <a:off x="4125867" y="7262238"/>
            <a:ext cx="951682" cy="914582"/>
            <a:chOff x="0" y="0"/>
            <a:chExt cx="951680" cy="914581"/>
          </a:xfrm>
        </p:grpSpPr>
        <p:sp>
          <p:nvSpPr>
            <p:cNvPr id="75" name="圆角矩形"/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951680" cy="914581"/>
            </a:xfrm>
            <a:prstGeom prst="roundRect">
              <a:avLst>
                <a:gd name="adj" fmla="val 16667"/>
              </a:avLst>
            </a:prstGeom>
            <a:solidFill>
              <a:srgbClr val="0079B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latin typeface="PingFang SC Semibold" panose="020B0400000000000000" charset="-122"/>
                  <a:ea typeface="PingFang SC Semibold" panose="020B0400000000000000" charset="-122"/>
                  <a:cs typeface="PingFang SC Semibold" panose="020B0400000000000000" charset="-122"/>
                  <a:sym typeface="PingFang SC Semibold" panose="020B0400000000000000" charset="-122"/>
                </a:defRPr>
              </a:pPr>
            </a:p>
          </p:txBody>
        </p:sp>
        <p:sp>
          <p:nvSpPr>
            <p:cNvPr id="76" name="3"/>
            <p:cNvSpPr/>
            <p:nvPr>
              <p:custDataLst>
                <p:tags r:id="rId8"/>
              </p:custDataLst>
            </p:nvPr>
          </p:nvSpPr>
          <p:spPr>
            <a:xfrm>
              <a:off x="90365" y="104548"/>
              <a:ext cx="770950" cy="7054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4000">
                  <a:solidFill>
                    <a:srgbClr val="FFFFFF"/>
                  </a:solidFill>
                  <a:latin typeface="PingFang SC Semibold" panose="020B0400000000000000" charset="-122"/>
                  <a:ea typeface="PingFang SC Semibold" panose="020B0400000000000000" charset="-122"/>
                  <a:cs typeface="PingFang SC Semibold" panose="020B0400000000000000" charset="-122"/>
                  <a:sym typeface="PingFang SC Semibold" panose="020B0400000000000000" charset="-122"/>
                </a:defRPr>
              </a:lvl1pPr>
            </a:lstStyle>
            <a:p>
              <a:r>
                <a:rPr>
                  <a:latin typeface="阿里巴巴普惠体 3.0 35 Thin" panose="00020600040101010101" charset="-122"/>
                  <a:ea typeface="阿里巴巴普惠体 3.0 35 Thin" panose="00020600040101010101" charset="-122"/>
                </a:rPr>
                <a:t>3</a:t>
              </a:r>
              <a:endParaRPr>
                <a:latin typeface="阿里巴巴普惠体 3.0 35 Thin" panose="00020600040101010101" charset="-122"/>
                <a:ea typeface="阿里巴巴普惠体 3.0 35 Thin" panose="00020600040101010101" charset="-122"/>
              </a:endParaRPr>
            </a:p>
          </p:txBody>
        </p:sp>
      </p:grpSp>
      <p:sp>
        <p:nvSpPr>
          <p:cNvPr id="85" name="矩形 12"/>
          <p:cNvSpPr/>
          <p:nvPr>
            <p:custDataLst>
              <p:tags r:id="rId9"/>
            </p:custDataLst>
          </p:nvPr>
        </p:nvSpPr>
        <p:spPr>
          <a:xfrm>
            <a:off x="5477971" y="4055040"/>
            <a:ext cx="11486928" cy="61531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l">
              <a:defRPr sz="4000">
                <a:solidFill>
                  <a:srgbClr val="FF9300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altLang="zh-CN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RAG 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导论</a:t>
            </a:r>
            <a:endParaRPr lang="zh-CN" altLang="en-US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  <p:sp>
        <p:nvSpPr>
          <p:cNvPr id="86" name="在此输入一级标题"/>
          <p:cNvSpPr/>
          <p:nvPr/>
        </p:nvSpPr>
        <p:spPr>
          <a:xfrm>
            <a:off x="1584763" y="1102694"/>
            <a:ext cx="5063606" cy="1270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目录</a:t>
            </a:r>
          </a:p>
        </p:txBody>
      </p:sp>
      <p:grpSp>
        <p:nvGrpSpPr>
          <p:cNvPr id="5" name="圆角矩形 26"/>
          <p:cNvGrpSpPr/>
          <p:nvPr>
            <p:custDataLst>
              <p:tags r:id="rId10"/>
            </p:custDataLst>
          </p:nvPr>
        </p:nvGrpSpPr>
        <p:grpSpPr>
          <a:xfrm>
            <a:off x="4125867" y="3923851"/>
            <a:ext cx="951682" cy="914582"/>
            <a:chOff x="0" y="0"/>
            <a:chExt cx="951680" cy="914581"/>
          </a:xfrm>
        </p:grpSpPr>
        <p:sp>
          <p:nvSpPr>
            <p:cNvPr id="6" name="圆角矩形"/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951680" cy="914581"/>
            </a:xfrm>
            <a:prstGeom prst="roundRect">
              <a:avLst>
                <a:gd name="adj" fmla="val 16667"/>
              </a:avLst>
            </a:prstGeom>
            <a:solidFill>
              <a:srgbClr val="0079B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sz="4000">
                  <a:solidFill>
                    <a:srgbClr val="FFFFFF"/>
                  </a:solidFill>
                  <a:latin typeface="PingFang SC Semibold" panose="020B0400000000000000" charset="-122"/>
                  <a:ea typeface="PingFang SC Semibold" panose="020B0400000000000000" charset="-122"/>
                  <a:cs typeface="PingFang SC Semibold" panose="020B0400000000000000" charset="-122"/>
                  <a:sym typeface="PingFang SC Semibold" panose="020B0400000000000000" charset="-122"/>
                </a:defRPr>
              </a:pPr>
            </a:p>
          </p:txBody>
        </p:sp>
        <p:sp>
          <p:nvSpPr>
            <p:cNvPr id="7" name="2"/>
            <p:cNvSpPr/>
            <p:nvPr>
              <p:custDataLst>
                <p:tags r:id="rId12"/>
              </p:custDataLst>
            </p:nvPr>
          </p:nvSpPr>
          <p:spPr>
            <a:xfrm>
              <a:off x="90365" y="104548"/>
              <a:ext cx="770950" cy="7054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 sz="4000">
                  <a:solidFill>
                    <a:srgbClr val="FFFFFF"/>
                  </a:solidFill>
                  <a:latin typeface="PingFang SC Semibold" panose="020B0400000000000000" charset="-122"/>
                  <a:ea typeface="PingFang SC Semibold" panose="020B0400000000000000" charset="-122"/>
                  <a:cs typeface="PingFang SC Semibold" panose="020B0400000000000000" charset="-122"/>
                  <a:sym typeface="PingFang SC Semibold" panose="020B0400000000000000" charset="-122"/>
                </a:defRPr>
              </a:lvl1pPr>
            </a:lstStyle>
            <a:p>
              <a:r>
                <a:rPr lang="en-US">
                  <a:latin typeface="阿里巴巴普惠体 3.0 35 Thin" panose="00020600040101010101" charset="-122"/>
                  <a:ea typeface="阿里巴巴普惠体 3.0 35 Thin" panose="00020600040101010101" charset="-122"/>
                </a:rPr>
                <a:t>1</a:t>
              </a:r>
              <a:endParaRPr lang="en-US">
                <a:latin typeface="阿里巴巴普惠体 3.0 35 Thin" panose="00020600040101010101" charset="-122"/>
                <a:ea typeface="阿里巴巴普惠体 3.0 35 Thin" panose="00020600040101010101" charset="-122"/>
              </a:endParaRPr>
            </a:p>
          </p:txBody>
        </p: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285875" y="1316355"/>
            <a:ext cx="1458150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altLang="zh-CN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RAG </a:t>
            </a:r>
            <a:r>
              <a:rPr lang="zh-CN" altLang="en-US"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导论</a:t>
            </a:r>
            <a:endParaRPr lang="zh-CN" altLang="en-US"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47815" y="2433320"/>
            <a:ext cx="9153525" cy="23622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185" y="7866380"/>
            <a:ext cx="6781800" cy="34575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740" y="7866380"/>
            <a:ext cx="5097780" cy="475107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20695" y="7793990"/>
            <a:ext cx="5732780" cy="4395470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H="1">
            <a:off x="6647815" y="5201920"/>
            <a:ext cx="2952115" cy="197421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</p:cxnSp>
      <p:cxnSp>
        <p:nvCxnSpPr>
          <p:cNvPr id="10" name="直接箭头连接符 9"/>
          <p:cNvCxnSpPr/>
          <p:nvPr/>
        </p:nvCxnSpPr>
        <p:spPr>
          <a:xfrm flipH="1">
            <a:off x="11327765" y="5130165"/>
            <a:ext cx="19685" cy="216027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</p:cxnSp>
      <p:cxnSp>
        <p:nvCxnSpPr>
          <p:cNvPr id="11" name="直接箭头连接符 10"/>
          <p:cNvCxnSpPr/>
          <p:nvPr/>
        </p:nvCxnSpPr>
        <p:spPr>
          <a:xfrm>
            <a:off x="13848080" y="5201920"/>
            <a:ext cx="4099560" cy="186626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</p:cxn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285875" y="1316355"/>
            <a:ext cx="1458150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altLang="zh-CN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RAG </a:t>
            </a:r>
            <a:r>
              <a:rPr lang="zh-CN" altLang="en-US"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导论</a:t>
            </a:r>
            <a:endParaRPr lang="zh-CN" altLang="en-US"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3407410" y="2609850"/>
            <a:ext cx="17868265" cy="9227185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 upright="0">
            <a:no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</p:txBody>
      </p:sp>
      <p:pic>
        <p:nvPicPr>
          <p:cNvPr id="2" name="图片 1" descr="image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50920" y="3761740"/>
            <a:ext cx="17296765" cy="724217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圆角矩形 3"/>
          <p:cNvSpPr/>
          <p:nvPr/>
        </p:nvSpPr>
        <p:spPr>
          <a:xfrm>
            <a:off x="3407410" y="2609850"/>
            <a:ext cx="17785715" cy="1000887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 upright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Neue Medium" panose="02000503000000020004"/>
              <a:ea typeface="Helvetica Neue Medium" panose="02000503000000020004"/>
              <a:cs typeface="Helvetica Neue Medium" panose="02000503000000020004"/>
              <a:sym typeface="Helvetica Neue Medium" panose="02000503000000020004"/>
            </a:endParaRPr>
          </a:p>
        </p:txBody>
      </p:sp>
      <p:sp>
        <p:nvSpPr>
          <p:cNvPr id="88" name="在此输入一级标题"/>
          <p:cNvSpPr/>
          <p:nvPr/>
        </p:nvSpPr>
        <p:spPr>
          <a:xfrm>
            <a:off x="1285875" y="1316355"/>
            <a:ext cx="1458150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en-US" altLang="zh-CN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RAG </a:t>
            </a:r>
            <a:r>
              <a:rPr lang="zh-CN" altLang="en-US"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导论</a:t>
            </a:r>
            <a:endParaRPr lang="zh-CN" altLang="en-US"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pic>
        <p:nvPicPr>
          <p:cNvPr id="3" name="图片 2" descr="imag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62855" y="3113405"/>
            <a:ext cx="14990445" cy="906272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285875" y="1316355"/>
            <a:ext cx="1386649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落地到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框架</a:t>
            </a:r>
            <a:endParaRPr lang="zh-CN" altLang="en-US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sp>
        <p:nvSpPr>
          <p:cNvPr id="89" name="矩形 5"/>
          <p:cNvSpPr/>
          <p:nvPr/>
        </p:nvSpPr>
        <p:spPr>
          <a:xfrm>
            <a:off x="2686685" y="3185795"/>
            <a:ext cx="18474055" cy="487299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Dify</a:t>
            </a:r>
            <a:endParaRPr lang="en-US" altLang="zh-CN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QAnything</a:t>
            </a:r>
            <a:endParaRPr lang="en-US" altLang="zh-CN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Ragflow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...</a:t>
            </a:r>
            <a:endParaRPr lang="en-US" altLang="zh-CN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  <p:sp>
        <p:nvSpPr>
          <p:cNvPr id="2" name="矩形 5"/>
          <p:cNvSpPr/>
          <p:nvPr/>
        </p:nvSpPr>
        <p:spPr>
          <a:xfrm>
            <a:off x="12120245" y="3257550"/>
            <a:ext cx="18474055" cy="365442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LlamaIndex</a:t>
            </a:r>
            <a:endParaRPr lang="en-US" altLang="zh-CN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LangChain</a:t>
            </a:r>
            <a:endParaRPr lang="en-US" altLang="zh-CN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...</a:t>
            </a:r>
            <a:endParaRPr lang="en-US" altLang="zh-CN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285875" y="1316355"/>
            <a:ext cx="13866495" cy="1116965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从入口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着手解决</a:t>
            </a:r>
            <a:r>
              <a:rPr lang="zh-CN" altLang="en-US">
                <a:solidFill>
                  <a:schemeClr val="bg1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问题</a:t>
            </a:r>
            <a:endParaRPr lang="zh-CN" altLang="en-US">
              <a:solidFill>
                <a:schemeClr val="bg1"/>
              </a:solidFill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</p:txBody>
      </p:sp>
      <p:sp>
        <p:nvSpPr>
          <p:cNvPr id="89" name="矩形 5"/>
          <p:cNvSpPr/>
          <p:nvPr/>
        </p:nvSpPr>
        <p:spPr>
          <a:xfrm>
            <a:off x="2686685" y="3185795"/>
            <a:ext cx="18985230" cy="897382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algn="l">
              <a:lnSpc>
                <a:spcPct val="18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在检索增强生成（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RAG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）技术中，文档格式的统一和内容解析是确保高质量输出的关键环节。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RAG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需要处理来自多种来源的文档，因此有效地解析这些文档是其成功应用的基础。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18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18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识别难度：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742950" indent="-742950" algn="l">
              <a:lnSpc>
                <a:spcPct val="180000"/>
              </a:lnSpc>
              <a:buSzPct val="100000"/>
              <a:buAutoNum type="arabicPeriod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票据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						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🌟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🌟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742950" indent="-742950" algn="l">
              <a:lnSpc>
                <a:spcPct val="180000"/>
              </a:lnSpc>
              <a:buSzPct val="100000"/>
              <a:buAutoNum type="arabicPeriod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扫描件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						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🌟🌟🌟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742950" indent="-742950" algn="l">
              <a:lnSpc>
                <a:spcPct val="180000"/>
              </a:lnSpc>
              <a:buSzPct val="100000"/>
              <a:buAutoNum type="arabicPeriod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手写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						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🌟🌟🌟🌟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marL="742950" indent="-742950" algn="l">
              <a:lnSpc>
                <a:spcPct val="180000"/>
              </a:lnSpc>
              <a:buSzPct val="100000"/>
              <a:buAutoNum type="arabicPeriod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文件里嵌入表格和数学公式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	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🌟🌟🌟🌟🌟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18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3600">
                <a:solidFill>
                  <a:srgbClr val="FF9300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对</a:t>
            </a:r>
            <a:r>
              <a:rPr lang="en-US" altLang="zh-CN" sz="3600">
                <a:solidFill>
                  <a:srgbClr val="FF9300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 AI </a:t>
            </a:r>
            <a:r>
              <a:rPr lang="zh-CN" altLang="en-US" sz="3600">
                <a:solidFill>
                  <a:srgbClr val="FF9300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的</a:t>
            </a:r>
            <a:r>
              <a:rPr lang="zh-CN" altLang="en-US" sz="3600">
                <a:solidFill>
                  <a:srgbClr val="FF9300"/>
                </a:solidFill>
                <a:latin typeface="阿里巴巴普惠体 3.0 35 Thin" panose="00020600040101010101" charset="-122"/>
                <a:ea typeface="阿里巴巴普惠体 3.0 35 Thin" panose="00020600040101010101" charset="-122"/>
              </a:rPr>
              <a:t>挑战：不但要看懂内容，还得学习格式！</a:t>
            </a:r>
            <a:endParaRPr lang="zh-CN" altLang="en-US" sz="3600">
              <a:solidFill>
                <a:srgbClr val="FF9300"/>
              </a:solidFill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9" name="矩形 5"/>
          <p:cNvSpPr/>
          <p:nvPr/>
        </p:nvSpPr>
        <p:spPr>
          <a:xfrm>
            <a:off x="2903220" y="3401695"/>
            <a:ext cx="18474055" cy="670179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6600">
                <a:solidFill>
                  <a:srgbClr val="FF9300"/>
                </a:solidFill>
                <a:effectLst>
                  <a:reflection blurRad="6350" stA="53000" endA="300" endPos="35500" dir="5400000" sy="-90000" algn="bl" rotWithShape="0"/>
                </a:effectLst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先有功能，再增强能力</a:t>
            </a:r>
            <a:endParaRPr lang="zh-CN" altLang="en-US" sz="6600">
              <a:solidFill>
                <a:srgbClr val="FF9300"/>
              </a:solidFill>
              <a:effectLst>
                <a:reflection blurRad="6350" stA="53000" endA="300" endPos="35500" dir="5400000" sy="-90000" algn="bl" rotWithShape="0"/>
              </a:effectLst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6600">
                <a:solidFill>
                  <a:srgbClr val="FF9300"/>
                </a:solidFill>
                <a:effectLst>
                  <a:reflection blurRad="6350" stA="53000" endA="300" endPos="35500" dir="5400000" sy="-90000" algn="bl" rotWithShape="0"/>
                </a:effectLst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先能跑，再加速</a:t>
            </a:r>
            <a:endParaRPr lang="zh-CN" altLang="en-US" sz="6600">
              <a:solidFill>
                <a:srgbClr val="FF9300"/>
              </a:solidFill>
              <a:effectLst>
                <a:reflection blurRad="6350" stA="53000" endA="300" endPos="35500" dir="5400000" sy="-90000" algn="bl" rotWithShape="0"/>
              </a:effectLst>
              <a:latin typeface="阿里巴巴普惠体 3.0 35 Thin" panose="00020600040101010101" charset="-122"/>
              <a:ea typeface="阿里巴巴普惠体 3.0 35 Thin" panose="00020600040101010101" charset="-122"/>
              <a:sym typeface="+mn-ea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zh-CN" altLang="en-US" sz="6600">
                <a:solidFill>
                  <a:srgbClr val="FF9300"/>
                </a:solidFill>
                <a:effectLst>
                  <a:reflection blurRad="6350" stA="53000" endA="300" endPos="35500" dir="5400000" sy="-90000" algn="bl" rotWithShape="0"/>
                </a:effectLst>
                <a:latin typeface="阿里巴巴普惠体 3.0 35 Thin" panose="00020600040101010101" charset="-122"/>
                <a:ea typeface="阿里巴巴普惠体 3.0 35 Thin" panose="00020600040101010101" charset="-122"/>
              </a:rPr>
              <a:t>先统一解析逻辑，再逐个击破</a:t>
            </a:r>
            <a:endParaRPr lang="zh-CN" altLang="en-US" sz="6600">
              <a:solidFill>
                <a:srgbClr val="FF9300"/>
              </a:solidFill>
              <a:effectLst>
                <a:reflection blurRad="6350" stA="53000" endA="300" endPos="35500" dir="5400000" sy="-90000" algn="bl" rotWithShape="0"/>
              </a:effectLst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8" name="在此输入一级标题"/>
          <p:cNvSpPr/>
          <p:nvPr/>
        </p:nvSpPr>
        <p:spPr>
          <a:xfrm>
            <a:off x="1285875" y="1362393"/>
            <a:ext cx="13866495" cy="1024890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 algn="l">
              <a:defRPr sz="6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rPr lang="zh-CN" altLang="en-US" sz="6000">
                <a:latin typeface="阿里巴巴普惠体 3.0 45 Light" panose="00020600040101010101" charset="-122"/>
                <a:ea typeface="阿里巴巴普惠体 3.0 45 Light" panose="00020600040101010101" charset="-122"/>
                <a:sym typeface="+mn-ea"/>
              </a:rPr>
              <a:t>为什么要</a:t>
            </a:r>
            <a:r>
              <a:rPr lang="zh-CN" altLang="en-US" sz="6000">
                <a:latin typeface="阿里巴巴普惠体 3.0 45 Light" panose="00020600040101010101" charset="-122"/>
                <a:ea typeface="阿里巴巴普惠体 3.0 45 Light" panose="00020600040101010101" charset="-122"/>
                <a:sym typeface="+mn-ea"/>
              </a:rPr>
              <a:t>掌握多源文档格式</a:t>
            </a:r>
            <a:endParaRPr lang="zh-CN" altLang="en-US" sz="6000">
              <a:solidFill>
                <a:schemeClr val="bg1"/>
              </a:solidFill>
              <a:latin typeface="阿里巴巴普惠体 3.0 45 Light" panose="00020600040101010101" charset="-122"/>
              <a:ea typeface="阿里巴巴普惠体 3.0 45 Light" panose="00020600040101010101" charset="-122"/>
              <a:sym typeface="+mn-ea"/>
            </a:endParaRPr>
          </a:p>
        </p:txBody>
      </p:sp>
      <p:sp>
        <p:nvSpPr>
          <p:cNvPr id="89" name="矩形 5"/>
          <p:cNvSpPr/>
          <p:nvPr/>
        </p:nvSpPr>
        <p:spPr>
          <a:xfrm>
            <a:off x="2686685" y="3185795"/>
            <a:ext cx="18474055" cy="852805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1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、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 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  <a:sym typeface="+mn-ea"/>
              </a:rPr>
              <a:t>提取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带图片的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Word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、</a:t>
            </a: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PDF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等格式中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的特定内容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2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、增加对新格式的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支持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3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、避免信息丢失或误读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4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、在后续检索与生成过程中提供更高质量的数据输入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r>
              <a:rPr lang="en-US" altLang="zh-CN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5</a:t>
            </a:r>
            <a:r>
              <a:rPr lang="zh-CN" altLang="en-US" sz="3600">
                <a:latin typeface="阿里巴巴普惠体 3.0 35 Thin" panose="00020600040101010101" charset="-122"/>
                <a:ea typeface="阿里巴巴普惠体 3.0 35 Thin" panose="00020600040101010101" charset="-122"/>
              </a:rPr>
              <a:t>、提升信息检索效率：统一格式后，可以使用相同的索引方法（如倒排索引、向量索引）对所有文档进行处理，避免为每种格式单独开发检索逻辑，提高系统的可维护性和扩展性。</a:t>
            </a: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  <a:p>
            <a:pPr algn="l">
              <a:lnSpc>
                <a:spcPct val="220000"/>
              </a:lnSpc>
              <a:buSzPct val="100000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"/>
              </a:defRPr>
            </a:pPr>
            <a:endParaRPr lang="zh-CN" altLang="en-US" sz="3600">
              <a:latin typeface="阿里巴巴普惠体 3.0 35 Thin" panose="00020600040101010101" charset="-122"/>
              <a:ea typeface="阿里巴巴普惠体 3.0 35 Thin" panose="00020600040101010101" charset="-122"/>
            </a:endParaRPr>
          </a:p>
        </p:txBody>
      </p:sp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</p:tagLst>
</file>

<file path=ppt/tags/tag10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</p:tagLst>
</file>

<file path=ppt/tags/tag11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  <p:tag name="KSO_WM_BEAUTIFY_FLAG" val=""/>
</p:tagLst>
</file>

<file path=ppt/tags/tag12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  <p:tag name="KSO_WM_BEAUTIFY_FLAG" val=""/>
</p:tagLst>
</file>

<file path=ppt/tags/tag13.xml><?xml version="1.0" encoding="utf-8"?>
<p:tagLst xmlns:p="http://schemas.openxmlformats.org/presentationml/2006/main">
  <p:tag name="TABLE_ENDDRAG_ORIGIN_RECT" val="867*561"/>
  <p:tag name="TABLE_ENDDRAG_RECT" val="404*347*867*561"/>
</p:tagLst>
</file>

<file path=ppt/tags/tag14.xml><?xml version="1.0" encoding="utf-8"?>
<p:tagLst xmlns:p="http://schemas.openxmlformats.org/presentationml/2006/main">
  <p:tag name="resource_record_key" val="{&quot;10&quot;:[50029029,3632984,21595815],&quot;29&quot;:[50000077],&quot;65&quot;:[20231077],&quot;70&quot;:[3312443]}"/>
</p:tagLst>
</file>

<file path=ppt/tags/tag2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</p:tagLst>
</file>

<file path=ppt/tags/tag3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</p:tagLst>
</file>

<file path=ppt/tags/tag4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</p:tagLst>
</file>

<file path=ppt/tags/tag5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</p:tagLst>
</file>

<file path=ppt/tags/tag6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</p:tagLst>
</file>

<file path=ppt/tags/tag7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</p:tagLst>
</file>

<file path=ppt/tags/tag8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</p:tagLst>
</file>

<file path=ppt/tags/tag9.xml><?xml version="1.0" encoding="utf-8"?>
<p:tagLst xmlns:p="http://schemas.openxmlformats.org/presentationml/2006/main">
  <p:tag name="KSO_WM_DIAGRAM_VIRTUALLY_FRAME" val="{&quot;height&quot;:471.10740157480313,&quot;left&quot;:324.87141732283465,&quot;top&quot;:306.301811023622,&quot;width&quot;:1010.9474015748034}"/>
</p:tagLst>
</file>

<file path=ppt/theme/theme1.xml><?xml version="1.0" encoding="utf-8"?>
<a:theme xmlns:a="http://schemas.openxmlformats.org/drawingml/2006/main" name="White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FF9300"/>
      </a:hlink>
      <a:folHlink>
        <a:srgbClr val="FF9300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1998</Words>
  <Application>WPS 演示</Application>
  <PresentationFormat/>
  <Paragraphs>169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8" baseType="lpstr">
      <vt:lpstr>Arial</vt:lpstr>
      <vt:lpstr>宋体</vt:lpstr>
      <vt:lpstr>Wingdings</vt:lpstr>
      <vt:lpstr>Helvetica Neue Medium</vt:lpstr>
      <vt:lpstr>阿里巴巴普惠体 3.0 35 Thin</vt:lpstr>
      <vt:lpstr>Helvetica Neue</vt:lpstr>
      <vt:lpstr>Helvetica Neue Light</vt:lpstr>
      <vt:lpstr>Helvetica</vt:lpstr>
      <vt:lpstr>阿里巴巴普惠体 3.0 55 Regular</vt:lpstr>
      <vt:lpstr>PingFang SC Semibold</vt:lpstr>
      <vt:lpstr>微软雅黑</vt:lpstr>
      <vt:lpstr>Arial Unicode MS</vt:lpstr>
      <vt:lpstr>汉仪元隆黑-105简</vt:lpstr>
      <vt:lpstr>阿里巴巴普惠体 3.0 45 Light</vt:lpstr>
      <vt:lpstr>system-ui</vt:lpstr>
      <vt:lpstr>ui-monospace</vt:lpstr>
      <vt:lpstr>Segoe Print</vt:lpstr>
      <vt:lpstr>Helvetica</vt:lpstr>
      <vt:lpstr>White</vt:lpstr>
      <vt:lpstr>01｜如何统一多源文档格式？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标题</dc:title>
  <dc:creator/>
  <cp:lastModifiedBy>尹会生</cp:lastModifiedBy>
  <cp:revision>80</cp:revision>
  <dcterms:created xsi:type="dcterms:W3CDTF">2025-06-14T14:58:00Z</dcterms:created>
  <dcterms:modified xsi:type="dcterms:W3CDTF">2025-06-16T17:17:23Z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592B5787E66FDE83EC8A4D682019419A_43</vt:lpwstr>
  </property>
  <property fmtid="{D5CDD505-2E9C-101B-9397-08002B2CF9AE}" pid="3" name="KSOProductBuildVer">
    <vt:lpwstr>2052-12.1.0.21541</vt:lpwstr>
  </property>
</Properties>
</file>